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9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1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43C6A-E68D-FF48-F3AF-79AABEBBB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408" y="1223889"/>
            <a:ext cx="3629609" cy="2508139"/>
          </a:xfrm>
        </p:spPr>
        <p:txBody>
          <a:bodyPr>
            <a:normAutofit/>
          </a:bodyPr>
          <a:lstStyle/>
          <a:p>
            <a:r>
              <a:rPr lang="en-US" sz="3200" dirty="0"/>
              <a:t>Stormwater</a:t>
            </a:r>
            <a:br>
              <a:rPr lang="en-US" sz="3200" dirty="0"/>
            </a:br>
            <a:r>
              <a:rPr lang="en-US" sz="3200" dirty="0"/>
              <a:t>management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1F321-1C08-BD06-9347-D66C11DC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2705100" cy="1371601"/>
          </a:xfrm>
        </p:spPr>
        <p:txBody>
          <a:bodyPr>
            <a:normAutofit/>
          </a:bodyPr>
          <a:lstStyle/>
          <a:p>
            <a:r>
              <a:rPr lang="en-US" sz="2000" dirty="0"/>
              <a:t>Towamencin Township</a:t>
            </a:r>
          </a:p>
        </p:txBody>
      </p:sp>
      <p:pic>
        <p:nvPicPr>
          <p:cNvPr id="21" name="Picture 3" descr="Colorful patterns on the sky">
            <a:extLst>
              <a:ext uri="{FF2B5EF4-FFF2-40B4-BE49-F238E27FC236}">
                <a16:creationId xmlns:a16="http://schemas.microsoft.com/office/drawing/2014/main" id="{639CCB09-3CB0-B5D2-D3B4-DC72AE4E8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6" r="23854" b="-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6" name="Picture 5" descr="A grass field with a small stream of water&#10;&#10;Description automatically generated with medium confidence">
            <a:extLst>
              <a:ext uri="{FF2B5EF4-FFF2-40B4-BE49-F238E27FC236}">
                <a16:creationId xmlns:a16="http://schemas.microsoft.com/office/drawing/2014/main" id="{8099EA05-53BC-8677-74F4-7CE8FEDD8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68557"/>
            <a:ext cx="4721289" cy="3540967"/>
          </a:xfrm>
          <a:prstGeom prst="rect">
            <a:avLst/>
          </a:prstGeom>
          <a:ln w="1270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A tunnel with a hole in it&#10;&#10;Description automatically generated">
            <a:extLst>
              <a:ext uri="{FF2B5EF4-FFF2-40B4-BE49-F238E27FC236}">
                <a16:creationId xmlns:a16="http://schemas.microsoft.com/office/drawing/2014/main" id="{6F555006-07EF-5321-1B76-D066156EEC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7"/>
          <a:stretch/>
        </p:blipFill>
        <p:spPr>
          <a:xfrm>
            <a:off x="7200900" y="4273269"/>
            <a:ext cx="4572000" cy="2313992"/>
          </a:xfrm>
          <a:prstGeom prst="rect">
            <a:avLst/>
          </a:prstGeom>
          <a:ln w="1270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41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F8D00-036D-E97E-334B-3A548708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Requirements for the Township’s PADEP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D39E-0FF5-5109-0BE3-7BFBF723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Required to install Best Management Practices (BMPs) that will reduce the sediment load to Skippack Creek by 10% and total phosphorus by 5%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Township joined with Hatfield Township, Worcester Township, Skippack Township and Lower Providence Township to prepare a watershed-wide plan to meet these requirements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Permit was issued in November 2022 and the 5 Townships are required to have the BMPs completed prior to November 30, 2027.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The costs for the projects are shared between the municipalities and are weighted relative to the contributing drainage area and benefit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0690-607A-78FB-9D8E-F0200BE7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216017"/>
            <a:ext cx="9486900" cy="102555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Proposed BMPs for Skippack creek multi-municipal plan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F122F1-12B4-7AA1-342B-8470D85B1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81505"/>
              </p:ext>
            </p:extLst>
          </p:nvPr>
        </p:nvGraphicFramePr>
        <p:xfrm>
          <a:off x="260058" y="1157682"/>
          <a:ext cx="11140580" cy="555679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30282">
                  <a:extLst>
                    <a:ext uri="{9D8B030D-6E8A-4147-A177-3AD203B41FA5}">
                      <a16:colId xmlns:a16="http://schemas.microsoft.com/office/drawing/2014/main" val="1965054702"/>
                    </a:ext>
                  </a:extLst>
                </a:gridCol>
                <a:gridCol w="3560115">
                  <a:extLst>
                    <a:ext uri="{9D8B030D-6E8A-4147-A177-3AD203B41FA5}">
                      <a16:colId xmlns:a16="http://schemas.microsoft.com/office/drawing/2014/main" val="1940587159"/>
                    </a:ext>
                  </a:extLst>
                </a:gridCol>
                <a:gridCol w="1388951">
                  <a:extLst>
                    <a:ext uri="{9D8B030D-6E8A-4147-A177-3AD203B41FA5}">
                      <a16:colId xmlns:a16="http://schemas.microsoft.com/office/drawing/2014/main" val="87110811"/>
                    </a:ext>
                  </a:extLst>
                </a:gridCol>
                <a:gridCol w="1562598">
                  <a:extLst>
                    <a:ext uri="{9D8B030D-6E8A-4147-A177-3AD203B41FA5}">
                      <a16:colId xmlns:a16="http://schemas.microsoft.com/office/drawing/2014/main" val="834991829"/>
                    </a:ext>
                  </a:extLst>
                </a:gridCol>
                <a:gridCol w="1357866">
                  <a:extLst>
                    <a:ext uri="{9D8B030D-6E8A-4147-A177-3AD203B41FA5}">
                      <a16:colId xmlns:a16="http://schemas.microsoft.com/office/drawing/2014/main" val="1887236233"/>
                    </a:ext>
                  </a:extLst>
                </a:gridCol>
                <a:gridCol w="2540768">
                  <a:extLst>
                    <a:ext uri="{9D8B030D-6E8A-4147-A177-3AD203B41FA5}">
                      <a16:colId xmlns:a16="http://schemas.microsoft.com/office/drawing/2014/main" val="4046793209"/>
                    </a:ext>
                  </a:extLst>
                </a:gridCol>
              </a:tblGrid>
              <a:tr h="131083">
                <a:tc gridSpan="6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789531"/>
                  </a:ext>
                </a:extLst>
              </a:tr>
              <a:tr h="10486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116078536"/>
                  </a:ext>
                </a:extLst>
              </a:tr>
              <a:tr h="316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ID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BMP Project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Sediment Reduction (</a:t>
                      </a:r>
                      <a:r>
                        <a:rPr lang="en-US" sz="105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lbs</a:t>
                      </a:r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en-US" sz="105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yr</a:t>
                      </a:r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Probable Total Construction Cost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Municipality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760254400"/>
                  </a:ext>
                </a:extLst>
              </a:tr>
              <a:tr h="160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3475275857"/>
                  </a:ext>
                </a:extLst>
              </a:tr>
              <a:tr h="160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Primary Project List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2404717910"/>
                  </a:ext>
                </a:extLst>
              </a:tr>
              <a:tr h="201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78975328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Worcester Basin Retrofit - Clylston Rd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50,000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116,160.00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Worcester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Basin Retrofit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177229479"/>
                  </a:ext>
                </a:extLst>
              </a:tr>
              <a:tr h="209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Cholet Farms 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64,975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372,900.00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Skippack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3697327650"/>
                  </a:ext>
                </a:extLst>
              </a:tr>
              <a:tr h="316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Towamencin Floodplain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131,975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415,800.00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Towamencin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Stream Restoration and Floodplain Reconnection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2729619973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Worcester Stream Restoration Phase 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124,775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716,100.00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Worcester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630265945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Nash Elementary Water Quality Basin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95,400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396,000.00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Towamencin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New WQ Basin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357425396"/>
                  </a:ext>
                </a:extLst>
              </a:tr>
              <a:tr h="209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Pennfield Middle School Regional Water Quality Basin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33,800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264,000.00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Hatfield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New WQ Basin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2470158501"/>
                  </a:ext>
                </a:extLst>
              </a:tr>
              <a:tr h="209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Lower Providence Basin Retrofits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18,800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165,000.00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Lower Providence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Two Basin Retrofits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2805840934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Worcester Riparian Buffer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16,400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116,160.00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Worecester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Riparian buffer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306803962"/>
                  </a:ext>
                </a:extLst>
              </a:tr>
              <a:tr h="209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Eagleville Correctional Facility Regional Water Quality Basin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32,600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396,000.00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Lower Providence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New WQ Basin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501977222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Perkiomen Valley Airport Bioswales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14,400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211,200.00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Skippack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New Bioswales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968595992"/>
                  </a:ext>
                </a:extLst>
              </a:tr>
              <a:tr h="1604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Worcester Stream Restoration Phase 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283,475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1,626,900.00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Worcester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3751664314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Visitation Road 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23,000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132,000.00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Lower Providence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2656923616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Shady Brook Run 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46,000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264,000.00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Skippack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2470040511"/>
                  </a:ext>
                </a:extLst>
              </a:tr>
              <a:tr h="1604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3966136682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Totals for Primary Project List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935,600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 $       5,192,220.00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921497626"/>
                  </a:ext>
                </a:extLst>
              </a:tr>
              <a:tr h="1604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2653514836"/>
                  </a:ext>
                </a:extLst>
              </a:tr>
              <a:tr h="209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Alternative Projects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336302467"/>
                  </a:ext>
                </a:extLst>
              </a:tr>
              <a:tr h="1604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Kriebel Road 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330,855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1,898,820.00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Towamencin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4109429101"/>
                  </a:ext>
                </a:extLst>
              </a:tr>
              <a:tr h="209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Anders Road (Upstream of Turnpike) 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211,600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1,214,400.00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Towamencin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Stream Restoration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2985637055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Grist Mill Basin Retrofit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TBD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116,160.00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Towamencin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Basin Retrofit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1504369459"/>
                  </a:ext>
                </a:extLst>
              </a:tr>
              <a:tr h="189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Skippack Township Recreation Area Basin Retrofits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38,200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 $           165,000.00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Skippack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Two Basin Retrofits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628874086"/>
                  </a:ext>
                </a:extLst>
              </a:tr>
              <a:tr h="160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630171919"/>
                  </a:ext>
                </a:extLst>
              </a:tr>
              <a:tr h="160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Totals for Alternate Projects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580,655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 $       3,394,380.00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/>
                </a:tc>
                <a:extLst>
                  <a:ext uri="{0D108BD9-81ED-4DB2-BD59-A6C34878D82A}">
                    <a16:rowId xmlns:a16="http://schemas.microsoft.com/office/drawing/2014/main" val="317261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4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4">
                <a:alpha val="64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C5B0-7352-2BDF-AF06-02147654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CoSt</a:t>
            </a:r>
            <a:r>
              <a:rPr lang="en-US" dirty="0">
                <a:solidFill>
                  <a:schemeClr val="tx1"/>
                </a:solidFill>
              </a:rPr>
              <a:t> Distribution by Township for the Primary Project list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0A839C-721A-9A3F-7202-189DFA7F6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48408"/>
              </p:ext>
            </p:extLst>
          </p:nvPr>
        </p:nvGraphicFramePr>
        <p:xfrm>
          <a:off x="2298584" y="2645609"/>
          <a:ext cx="6954473" cy="27689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75934">
                  <a:extLst>
                    <a:ext uri="{9D8B030D-6E8A-4147-A177-3AD203B41FA5}">
                      <a16:colId xmlns:a16="http://schemas.microsoft.com/office/drawing/2014/main" val="307000556"/>
                    </a:ext>
                  </a:extLst>
                </a:gridCol>
                <a:gridCol w="2198674">
                  <a:extLst>
                    <a:ext uri="{9D8B030D-6E8A-4147-A177-3AD203B41FA5}">
                      <a16:colId xmlns:a16="http://schemas.microsoft.com/office/drawing/2014/main" val="3768130057"/>
                    </a:ext>
                  </a:extLst>
                </a:gridCol>
                <a:gridCol w="2879865">
                  <a:extLst>
                    <a:ext uri="{9D8B030D-6E8A-4147-A177-3AD203B41FA5}">
                      <a16:colId xmlns:a16="http://schemas.microsoft.com/office/drawing/2014/main" val="2994696060"/>
                    </a:ext>
                  </a:extLst>
                </a:gridCol>
              </a:tblGrid>
              <a:tr h="761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Municipality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Distribution (%)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Estimate per Municipality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46777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2711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Towamencin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44.20%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2,294,961.24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82766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Lower Providence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17.61%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914,349.94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22319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Worcester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16.25%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843,735.75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98765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Skippack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12.21%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633,970.06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1377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Hatfield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9.73%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505,203.01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20609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73191"/>
                  </a:ext>
                </a:extLst>
              </a:tr>
              <a:tr h="234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100.00%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5,192,220.00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70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57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206F-FD40-D260-06F7-83320AF2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319087"/>
            <a:ext cx="94869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Possible Skippack Creek BMPs within Towamencin Township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F9AD7C-EBC0-9424-540F-7FB6F996C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95766"/>
              </p:ext>
            </p:extLst>
          </p:nvPr>
        </p:nvGraphicFramePr>
        <p:xfrm>
          <a:off x="628649" y="1285875"/>
          <a:ext cx="10544175" cy="44532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2626">
                  <a:extLst>
                    <a:ext uri="{9D8B030D-6E8A-4147-A177-3AD203B41FA5}">
                      <a16:colId xmlns:a16="http://schemas.microsoft.com/office/drawing/2014/main" val="470672647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595911770"/>
                    </a:ext>
                  </a:extLst>
                </a:gridCol>
                <a:gridCol w="2095499">
                  <a:extLst>
                    <a:ext uri="{9D8B030D-6E8A-4147-A177-3AD203B41FA5}">
                      <a16:colId xmlns:a16="http://schemas.microsoft.com/office/drawing/2014/main" val="2479809605"/>
                    </a:ext>
                  </a:extLst>
                </a:gridCol>
              </a:tblGrid>
              <a:tr h="775335">
                <a:tc>
                  <a:txBody>
                    <a:bodyPr/>
                    <a:lstStyle/>
                    <a:p>
                      <a:r>
                        <a:rPr lang="en-US" dirty="0"/>
                        <a:t>BMP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Sediment Reduction (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74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Primary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Towamencin Floodplain Restoration – located on the northern side of Rittenhouse Road between Candlewood Way and Ridgewood Way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131,975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$415,800.00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7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Nash Elementary Water Quality Basin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$396,000.00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08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Alternate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8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Grist Mill Basin Retrofits – Two Township-owned basins in the Grist Mill Neighborhood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9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Bioswale along Bustard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4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Possible Stream Restoration – location and length to be determined  (Assume 750 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$385,000.00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069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45670C-78D8-1588-E081-FE0668A0EFB1}"/>
              </a:ext>
            </a:extLst>
          </p:cNvPr>
          <p:cNvSpPr txBox="1"/>
          <p:nvPr/>
        </p:nvSpPr>
        <p:spPr>
          <a:xfrm flipH="1">
            <a:off x="628649" y="5935444"/>
            <a:ext cx="1054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part of the Multi-Municipal Pollution Reduction Plan, Towamencin Township is committed to provide a sediment reduction of 227,375 </a:t>
            </a:r>
            <a:r>
              <a:rPr lang="en-US" dirty="0" err="1"/>
              <a:t>lbs</a:t>
            </a:r>
            <a:r>
              <a:rPr lang="en-US" dirty="0"/>
              <a:t>/year.   </a:t>
            </a:r>
          </a:p>
        </p:txBody>
      </p:sp>
    </p:spTree>
    <p:extLst>
      <p:ext uri="{BB962C8B-B14F-4D97-AF65-F5344CB8AC3E}">
        <p14:creationId xmlns:p14="http://schemas.microsoft.com/office/powerpoint/2010/main" val="372994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1EA24-6DF9-37D3-D13A-10E660FD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Replacement of deteriorated corrugated metal pipe – Grist mill area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16909C-CCAC-F5EC-8AD1-741888ACD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13030"/>
              </p:ext>
            </p:extLst>
          </p:nvPr>
        </p:nvGraphicFramePr>
        <p:xfrm>
          <a:off x="5299073" y="334150"/>
          <a:ext cx="6168419" cy="5990552"/>
        </p:xfrm>
        <a:graphic>
          <a:graphicData uri="http://schemas.openxmlformats.org/drawingml/2006/table">
            <a:tbl>
              <a:tblPr/>
              <a:tblGrid>
                <a:gridCol w="263094">
                  <a:extLst>
                    <a:ext uri="{9D8B030D-6E8A-4147-A177-3AD203B41FA5}">
                      <a16:colId xmlns:a16="http://schemas.microsoft.com/office/drawing/2014/main" val="3598369115"/>
                    </a:ext>
                  </a:extLst>
                </a:gridCol>
                <a:gridCol w="3027944">
                  <a:extLst>
                    <a:ext uri="{9D8B030D-6E8A-4147-A177-3AD203B41FA5}">
                      <a16:colId xmlns:a16="http://schemas.microsoft.com/office/drawing/2014/main" val="1754560441"/>
                    </a:ext>
                  </a:extLst>
                </a:gridCol>
                <a:gridCol w="946617">
                  <a:extLst>
                    <a:ext uri="{9D8B030D-6E8A-4147-A177-3AD203B41FA5}">
                      <a16:colId xmlns:a16="http://schemas.microsoft.com/office/drawing/2014/main" val="2084904083"/>
                    </a:ext>
                  </a:extLst>
                </a:gridCol>
                <a:gridCol w="625361">
                  <a:extLst>
                    <a:ext uri="{9D8B030D-6E8A-4147-A177-3AD203B41FA5}">
                      <a16:colId xmlns:a16="http://schemas.microsoft.com/office/drawing/2014/main" val="907716892"/>
                    </a:ext>
                  </a:extLst>
                </a:gridCol>
                <a:gridCol w="268220">
                  <a:extLst>
                    <a:ext uri="{9D8B030D-6E8A-4147-A177-3AD203B41FA5}">
                      <a16:colId xmlns:a16="http://schemas.microsoft.com/office/drawing/2014/main" val="3126532072"/>
                    </a:ext>
                  </a:extLst>
                </a:gridCol>
                <a:gridCol w="1037183">
                  <a:extLst>
                    <a:ext uri="{9D8B030D-6E8A-4147-A177-3AD203B41FA5}">
                      <a16:colId xmlns:a16="http://schemas.microsoft.com/office/drawing/2014/main" val="2379864975"/>
                    </a:ext>
                  </a:extLst>
                </a:gridCol>
              </a:tblGrid>
              <a:tr h="20026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Grist Mill Road Storm Sewer</a:t>
                      </a:r>
                    </a:p>
                  </a:txBody>
                  <a:tcPr marL="3908" marR="3908" marT="41564" marB="4156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770153"/>
                  </a:ext>
                </a:extLst>
              </a:tr>
              <a:tr h="20026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Estimate of Probable Cost</a:t>
                      </a:r>
                    </a:p>
                  </a:txBody>
                  <a:tcPr marL="3908" marR="3908" marT="41564" marB="4156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68663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814178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cost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66360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" HDPE Pipe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125.00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58,750.00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087103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18" HDPE Pipe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135.00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3365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454,275.00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527374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24" HDPE Pipe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150.00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100,500.00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135590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30" HDPE Pipe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175.00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17,500.00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383385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 HDPE Pipe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185.00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37,000.00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578113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43"x68" RCP Elliptical Pipe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592289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New Inlets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7,500.00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435,000.00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830876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15" Headwalls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650964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18" Headwalls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4,500.00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36,000.00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49051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24" Headwalls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15,000.00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66088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30" Headwalls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731495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 Headwalls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32,000.00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473153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43"x68" Headwalls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8,500.00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34,000.00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213329"/>
                  </a:ext>
                </a:extLst>
              </a:tr>
              <a:tr h="25248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Removal of existing storm sewer and appurtenances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775121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Remove/Replace Concrete Curb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025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Remove/Replace Sidewalk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668250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Remove/Replace HC Ramp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7,500.00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112,500.00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427151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Riprap aprons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115,000.00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854291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Pavement restoration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92088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 Pavement Restoration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70.00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271351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Grading &amp; Restoration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994863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Erosion Control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5,000.00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864899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755617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381182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$ 1,902,525.00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081826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380,505.00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127907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$ 2,283,030.00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469563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Design, Permitting &amp; Construction Services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570,757.50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777809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700808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Probable Cost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$ 2,853,787.50 </a:t>
                      </a:r>
                    </a:p>
                  </a:txBody>
                  <a:tcPr marL="3908" marR="3908" marT="2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917535"/>
                  </a:ext>
                </a:extLst>
              </a:tr>
              <a:tr h="128620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8" marR="3908" marT="2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28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2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C625-4949-FC54-606F-7ED1D922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312576"/>
            <a:ext cx="9486900" cy="83508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Possible phasing for grist mill storm sewer replacement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468A59E-FD48-077D-4116-F00710560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69" t="8431" r="11471" b="4643"/>
          <a:stretch/>
        </p:blipFill>
        <p:spPr>
          <a:xfrm>
            <a:off x="1949425" y="1290217"/>
            <a:ext cx="8293149" cy="5255207"/>
          </a:xfrm>
        </p:spPr>
      </p:pic>
    </p:spTree>
    <p:extLst>
      <p:ext uri="{BB962C8B-B14F-4D97-AF65-F5344CB8AC3E}">
        <p14:creationId xmlns:p14="http://schemas.microsoft.com/office/powerpoint/2010/main" val="417145805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998</Words>
  <Application>Microsoft Office PowerPoint</Application>
  <PresentationFormat>Widescreen</PresentationFormat>
  <Paragraphs>410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Goudy Old Style</vt:lpstr>
      <vt:lpstr>ClassicFrameVTI</vt:lpstr>
      <vt:lpstr>Stormwater management  </vt:lpstr>
      <vt:lpstr>Requirements for the Township’s PADEP Permit</vt:lpstr>
      <vt:lpstr>Proposed BMPs for Skippack creek multi-municipal plan</vt:lpstr>
      <vt:lpstr>CoSt Distribution by Township for the Primary Project list</vt:lpstr>
      <vt:lpstr>Possible Skippack Creek BMPs within Towamencin Township</vt:lpstr>
      <vt:lpstr>Replacement of deteriorated corrugated metal pipe – Grist mill area</vt:lpstr>
      <vt:lpstr>Possible phasing for grist mill storm sewer replacement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management  </dc:title>
  <dc:creator>Mary Stover</dc:creator>
  <cp:lastModifiedBy>Mary Stover</cp:lastModifiedBy>
  <cp:revision>4</cp:revision>
  <dcterms:created xsi:type="dcterms:W3CDTF">2023-09-07T13:17:48Z</dcterms:created>
  <dcterms:modified xsi:type="dcterms:W3CDTF">2023-09-08T14:20:23Z</dcterms:modified>
</cp:coreProperties>
</file>